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2" r:id="rId5"/>
    <p:sldId id="259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gif>
</file>

<file path=ppt/media/image3.gif>
</file>

<file path=ppt/media/image4.jpe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0850E7-D07D-4416-9A64-9D627DA12516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C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109B6-F018-41BE-A2E2-67BF5176C9D5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79698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109B6-F018-41BE-A2E2-67BF5176C9D5}" type="slidenum">
              <a:rPr lang="es-EC" smtClean="0"/>
              <a:t>5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251910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CF1D4B-11B1-439E-960A-6F9D9D486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39E1286-3A89-4EE7-980A-9F6620D4C1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A75C48-DC43-4F83-9DB9-F13A8E418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D583FA-602D-473A-84D0-D246D773B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F0AE708-9C5C-495E-87A2-67BA22F7C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132148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3C8E91-E9A2-4C6C-ACF2-31FC93DEF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0F1EFA0-BC0C-42BF-A589-A597B5F3A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F05C93-D9BB-4D66-B031-D1717720C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865DE8-6487-4A5A-80D4-FE4845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50A9C3-FF46-46B7-8A09-C4FD57F69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41349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CF46B05-9D57-4C04-9C5B-0004CF99E7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C38771D-3DC2-4C28-9ABD-C2F4DE19B2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9279FFA-FC7B-42A1-83B8-3DA4460DC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63045B-A32E-4AD3-B9F7-DC159CBC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C915FA-F461-43F9-B48A-398DA4B6B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6135780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ítulo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5A0533-6D7B-4012-A7DD-A69C4C8D0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14C231-2B07-43B8-93A6-A37FF5BE63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5A5D27-148C-44D2-AC94-70928A2BD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7E694D5-684C-45C6-90C6-A1E352CAF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699ACF-BF84-45BC-ABD4-6CBDBAB91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347936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7CE56-246A-4838-B98C-B5861BB0A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267373-3945-4465-B819-C128C16D8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378D13-3A5D-43E6-A182-6AC2C1969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4FA21F-5B57-4C1A-BF26-FE6D26A23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D9186A-7E7A-4BA7-B01D-D07EA2EE2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071857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0A92A-02A2-4B4A-9770-F5959571D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E7418B-C81D-432F-BEFC-E4C3F5D93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7DE9C5-1C7F-4C7C-8DDD-A94D01C00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3CFBE5-F5F3-4010-B25A-70A3467C5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E87FB9E-8180-46DF-B75A-F8D8C4B15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89723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67603B-DB6D-49B4-BF92-269C3EF90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0E46B9-6D51-4476-A74A-20980E0E4F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ACD41FD-3E6B-4592-A0AC-CC5792C59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E1F255D-442C-4369-8191-1A055A7C4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88D0078-7D56-4392-9493-56C75374F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5E93BF2-6EAD-4511-89D3-ED8687894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758747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BD91B4-0ECC-4F3E-A3FC-6A9BEB0E1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DC37A6-02C3-4956-B774-E9AB21677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D4E6033-2DFA-44EE-9393-0A20648DE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9412336-7947-4313-8977-4DB0032054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0AE76A7-7C77-4854-BCA4-D1F39434B9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73AF6F3-BC24-4360-A683-165961CB7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7A694E8-7D53-43DC-AF88-C502BEF6E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C910D97-F00E-4E6D-84B0-669EE6EB9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707998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1B3D5C-6698-4FAC-9100-74713446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AE06312-98D2-4EE2-9579-F08C5832A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81B2450-1A7C-406D-AFE7-90CA93A33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B46AF33-6E44-40C8-83BA-174734DC8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62538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55A025-2DD4-4147-9E4A-FEB0434BF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027057B-AE56-494E-9CE5-FF638C98B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AD8B00-1118-48F8-BDB7-7BE4D5439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782028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B70940-0A75-4992-ABF7-C6C4583E3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2A61407-4BF0-4076-AC06-E0E837669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1A76CC5-376A-433B-86C8-EF62A1A884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05060BB-719A-4BA7-9D56-082FA688C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2A7500F-6EC6-4497-BFBE-0A75107AF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916114A-C8D9-46B5-9C46-5F1E44336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585052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BC04EB-2784-4B8D-B3D0-ED52FAB77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DAC5EDB-58BD-4857-9B62-8F8B008B99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4D01DC-2268-4009-A9C4-FA2AAF099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F367D2-8C6E-4372-A4FF-6EC038C7B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17ED0EC-6D71-427F-BDB0-18948778B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214CDF-658F-4B4F-BA33-67D77B27B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575673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8EB3C36-513F-4EC1-8A29-6804FCB00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00A9954-F6E7-4BB0-B3F8-E054D36D2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E038C66-9390-42F7-8355-7DFA99D812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AC8F9-DDC2-46FE-8B23-8C2993185E35}" type="datetimeFigureOut">
              <a:rPr lang="es-EC" smtClean="0"/>
              <a:t>5/11/2024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A670F5-DE83-4E85-B111-EA7417042F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72C1C3-B4A2-49B9-B6FA-6A566B92B8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31AA8-02E8-48ED-8255-CFF8AAE1303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908344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0F5EE8-3A27-476A-8431-483ADF6C93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C" sz="4400">
                <a:solidFill>
                  <a:srgbClr val="FFFFFF"/>
                </a:solidFill>
              </a:rPr>
              <a:t>Decentraland y Roblox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12C5E99-F775-4C61-B6F0-B08CA138BB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>
                <a:solidFill>
                  <a:srgbClr val="FFFFFF"/>
                </a:solidFill>
              </a:rPr>
              <a:t>Exploración de plataformas de realidad virtual y creación de juegos</a:t>
            </a:r>
            <a:endParaRPr lang="es-EC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322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2233CD-8040-4DEB-A8D7-37B5510DC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C" sz="3600" dirty="0">
                <a:solidFill>
                  <a:srgbClr val="003366"/>
                </a:solidFill>
              </a:rPr>
              <a:t>¿Qué es </a:t>
            </a:r>
            <a:r>
              <a:rPr lang="es-EC" sz="3600" dirty="0" err="1">
                <a:solidFill>
                  <a:srgbClr val="003366"/>
                </a:solidFill>
              </a:rPr>
              <a:t>Decentraland</a:t>
            </a:r>
            <a:r>
              <a:rPr lang="es-EC" sz="3600" dirty="0">
                <a:solidFill>
                  <a:srgbClr val="003366"/>
                </a:solidFill>
              </a:rPr>
              <a:t>?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7A5A1EB-50F5-4FD6-A46D-0277DE1C5C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 err="1">
                <a:solidFill>
                  <a:srgbClr val="000000"/>
                </a:solidFill>
              </a:rPr>
              <a:t>Decentraland</a:t>
            </a:r>
            <a:r>
              <a:rPr lang="es-ES" dirty="0">
                <a:solidFill>
                  <a:srgbClr val="000000"/>
                </a:solidFill>
              </a:rPr>
              <a:t> es una plataforma de realidad virtual descentralizada basada en la </a:t>
            </a:r>
            <a:r>
              <a:rPr lang="es-ES" dirty="0" err="1">
                <a:solidFill>
                  <a:srgbClr val="000000"/>
                </a:solidFill>
              </a:rPr>
              <a:t>blockchain</a:t>
            </a:r>
            <a:r>
              <a:rPr lang="es-ES" dirty="0">
                <a:solidFill>
                  <a:srgbClr val="000000"/>
                </a:solidFill>
              </a:rPr>
              <a:t> de Ethereum.</a:t>
            </a:r>
          </a:p>
          <a:p>
            <a:endParaRPr lang="es-ES" dirty="0">
              <a:solidFill>
                <a:srgbClr val="000000"/>
              </a:solidFill>
            </a:endParaRPr>
          </a:p>
          <a:p>
            <a:r>
              <a:rPr lang="es-ES" dirty="0">
                <a:solidFill>
                  <a:srgbClr val="000000"/>
                </a:solidFill>
              </a:rPr>
              <a:t>Características principales de </a:t>
            </a:r>
            <a:r>
              <a:rPr lang="es-ES" dirty="0" err="1">
                <a:solidFill>
                  <a:srgbClr val="000000"/>
                </a:solidFill>
              </a:rPr>
              <a:t>Decentraland</a:t>
            </a:r>
            <a:r>
              <a:rPr lang="es-ES" dirty="0">
                <a:solidFill>
                  <a:srgbClr val="000000"/>
                </a:solidFill>
              </a:rPr>
              <a:t>:</a:t>
            </a:r>
          </a:p>
          <a:p>
            <a:r>
              <a:rPr lang="es-ES" dirty="0">
                <a:solidFill>
                  <a:srgbClr val="000000"/>
                </a:solidFill>
              </a:rPr>
              <a:t>1. Propiedad de terrenos (LAND) como </a:t>
            </a:r>
            <a:r>
              <a:rPr lang="es-ES" dirty="0" err="1">
                <a:solidFill>
                  <a:srgbClr val="000000"/>
                </a:solidFill>
              </a:rPr>
              <a:t>NFTs</a:t>
            </a:r>
            <a:r>
              <a:rPr lang="es-ES" dirty="0">
                <a:solidFill>
                  <a:srgbClr val="000000"/>
                </a:solidFill>
              </a:rPr>
              <a:t> en Ethereum.</a:t>
            </a:r>
          </a:p>
          <a:p>
            <a:r>
              <a:rPr lang="es-ES" dirty="0">
                <a:solidFill>
                  <a:srgbClr val="000000"/>
                </a:solidFill>
              </a:rPr>
              <a:t>2. Mana, la criptomoneda de </a:t>
            </a:r>
            <a:r>
              <a:rPr lang="es-ES" dirty="0" err="1">
                <a:solidFill>
                  <a:srgbClr val="000000"/>
                </a:solidFill>
              </a:rPr>
              <a:t>Decentraland</a:t>
            </a:r>
            <a:r>
              <a:rPr lang="es-ES" dirty="0">
                <a:solidFill>
                  <a:srgbClr val="000000"/>
                </a:solidFill>
              </a:rPr>
              <a:t>.</a:t>
            </a:r>
          </a:p>
          <a:p>
            <a:r>
              <a:rPr lang="es-ES" dirty="0">
                <a:solidFill>
                  <a:srgbClr val="000000"/>
                </a:solidFill>
              </a:rPr>
              <a:t>3. Creación de contenido y experiencias 3D.</a:t>
            </a:r>
          </a:p>
          <a:p>
            <a:r>
              <a:rPr lang="es-ES" dirty="0">
                <a:solidFill>
                  <a:srgbClr val="000000"/>
                </a:solidFill>
              </a:rPr>
              <a:t>4. Gobernanza a través de una DAO para decisiones comunitarias.</a:t>
            </a:r>
          </a:p>
          <a:p>
            <a:r>
              <a:rPr lang="es-ES" dirty="0">
                <a:solidFill>
                  <a:srgbClr val="000000"/>
                </a:solidFill>
              </a:rPr>
              <a:t>5. Descentralización total, sin control de una sola entidad.</a:t>
            </a:r>
            <a:endParaRPr lang="es-EC" dirty="0">
              <a:solidFill>
                <a:srgbClr val="000000"/>
              </a:solidFill>
            </a:endParaRPr>
          </a:p>
        </p:txBody>
      </p:sp>
      <p:pic>
        <p:nvPicPr>
          <p:cNvPr id="1026" name="Picture 2" descr="Qué es Decentraland y como funciona? | Mastering Money">
            <a:extLst>
              <a:ext uri="{FF2B5EF4-FFF2-40B4-BE49-F238E27FC236}">
                <a16:creationId xmlns:a16="http://schemas.microsoft.com/office/drawing/2014/main" id="{9FCAC47B-A83A-4A28-A157-58CBEC481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4846" y="37234"/>
            <a:ext cx="3807501" cy="1788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227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2BBF00-29A5-413D-9A87-6F7CEE79F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600">
                <a:solidFill>
                  <a:srgbClr val="006600"/>
                </a:solidFill>
              </a:rPr>
              <a:t>Ventajas y Desventajas de Decentraland</a:t>
            </a:r>
            <a:endParaRPr lang="es-EC" sz="3600">
              <a:solidFill>
                <a:srgbClr val="006600"/>
              </a:solidFill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45C81F-7243-46FA-B8A8-D5D626817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ES" dirty="0">
                <a:solidFill>
                  <a:srgbClr val="003333"/>
                </a:solidFill>
              </a:rPr>
              <a:t>Ventajas:</a:t>
            </a:r>
          </a:p>
          <a:p>
            <a:r>
              <a:rPr lang="es-ES" dirty="0">
                <a:solidFill>
                  <a:srgbClr val="003333"/>
                </a:solidFill>
              </a:rPr>
              <a:t>1. Propiedad auténtica de activos virtuales gracias a la tecnología </a:t>
            </a:r>
            <a:r>
              <a:rPr lang="es-ES" dirty="0" err="1">
                <a:solidFill>
                  <a:srgbClr val="003333"/>
                </a:solidFill>
              </a:rPr>
              <a:t>blockchain</a:t>
            </a:r>
            <a:r>
              <a:rPr lang="es-ES" dirty="0">
                <a:solidFill>
                  <a:srgbClr val="003333"/>
                </a:solidFill>
              </a:rPr>
              <a:t>.</a:t>
            </a:r>
          </a:p>
          <a:p>
            <a:r>
              <a:rPr lang="es-ES" dirty="0">
                <a:solidFill>
                  <a:srgbClr val="003333"/>
                </a:solidFill>
              </a:rPr>
              <a:t>2. Libertad creativa: los usuarios pueden desarrollar y monetizar experiencias únicas.</a:t>
            </a:r>
          </a:p>
          <a:p>
            <a:r>
              <a:rPr lang="es-ES" dirty="0">
                <a:solidFill>
                  <a:srgbClr val="003333"/>
                </a:solidFill>
              </a:rPr>
              <a:t>3. Participación en la gobernanza a través de la DAO.</a:t>
            </a:r>
          </a:p>
          <a:p>
            <a:r>
              <a:rPr lang="es-ES" dirty="0">
                <a:solidFill>
                  <a:srgbClr val="003333"/>
                </a:solidFill>
              </a:rPr>
              <a:t>4. Crecimiento potencial en valor de terrenos y activos digitales.</a:t>
            </a:r>
          </a:p>
          <a:p>
            <a:endParaRPr lang="es-ES" dirty="0">
              <a:solidFill>
                <a:srgbClr val="003333"/>
              </a:solidFill>
            </a:endParaRPr>
          </a:p>
          <a:p>
            <a:r>
              <a:rPr lang="es-ES" dirty="0">
                <a:solidFill>
                  <a:srgbClr val="003333"/>
                </a:solidFill>
              </a:rPr>
              <a:t>Desventajas:</a:t>
            </a:r>
          </a:p>
          <a:p>
            <a:r>
              <a:rPr lang="es-ES" dirty="0">
                <a:solidFill>
                  <a:srgbClr val="003333"/>
                </a:solidFill>
              </a:rPr>
              <a:t>1. Altos costos iniciales para adquirir LAND y MANA.</a:t>
            </a:r>
          </a:p>
          <a:p>
            <a:r>
              <a:rPr lang="es-ES" dirty="0">
                <a:solidFill>
                  <a:srgbClr val="003333"/>
                </a:solidFill>
              </a:rPr>
              <a:t>2. Curva de aprendizaje en la creación de contenido.</a:t>
            </a:r>
          </a:p>
          <a:p>
            <a:r>
              <a:rPr lang="es-ES" dirty="0">
                <a:solidFill>
                  <a:srgbClr val="003333"/>
                </a:solidFill>
              </a:rPr>
              <a:t>3. Dependencia de la </a:t>
            </a:r>
            <a:r>
              <a:rPr lang="es-ES" dirty="0" err="1">
                <a:solidFill>
                  <a:srgbClr val="003333"/>
                </a:solidFill>
              </a:rPr>
              <a:t>blockchain</a:t>
            </a:r>
            <a:r>
              <a:rPr lang="es-ES" dirty="0">
                <a:solidFill>
                  <a:srgbClr val="003333"/>
                </a:solidFill>
              </a:rPr>
              <a:t> de Ethereum, lo que puede llevar a altas tarifas de transacción.</a:t>
            </a:r>
          </a:p>
          <a:p>
            <a:r>
              <a:rPr lang="es-ES" dirty="0">
                <a:solidFill>
                  <a:srgbClr val="003333"/>
                </a:solidFill>
              </a:rPr>
              <a:t>4. Riesgo de inversión, ya que el valor de los activos digitales puede fluctuar.</a:t>
            </a:r>
            <a:endParaRPr lang="es-EC" dirty="0">
              <a:solidFill>
                <a:srgbClr val="003333"/>
              </a:solidFill>
            </a:endParaRPr>
          </a:p>
        </p:txBody>
      </p:sp>
      <p:pic>
        <p:nvPicPr>
          <p:cNvPr id="4098" name="Picture 2" descr="Decentraland: The virtual land selling for millions - BBC Stories on Make a  GIF">
            <a:extLst>
              <a:ext uri="{FF2B5EF4-FFF2-40B4-BE49-F238E27FC236}">
                <a16:creationId xmlns:a16="http://schemas.microsoft.com/office/drawing/2014/main" id="{29B1B2F3-49AC-41A3-80DF-E1E8635F72E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4472" y="1"/>
            <a:ext cx="3767528" cy="2119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134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2BBF00-29A5-413D-9A87-6F7CEE79F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7200" b="1" dirty="0">
                <a:solidFill>
                  <a:srgbClr val="003333"/>
                </a:solidFill>
              </a:rPr>
              <a:t>Diferencias </a:t>
            </a:r>
            <a:r>
              <a:rPr lang="es-ES" sz="7200" b="1" dirty="0" err="1">
                <a:solidFill>
                  <a:srgbClr val="003333"/>
                </a:solidFill>
              </a:rPr>
              <a:t>Decentraland</a:t>
            </a:r>
            <a:endParaRPr lang="es-EC" sz="11500" b="1" dirty="0">
              <a:solidFill>
                <a:srgbClr val="006600"/>
              </a:solidFill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45C81F-7243-46FA-B8A8-D5D626817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9969708" cy="4904959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es-ES" dirty="0">
                <a:solidFill>
                  <a:srgbClr val="003333"/>
                </a:solidFill>
              </a:rPr>
              <a:t>Plataforma: Es una plataforma de realidad virtual descentralizada en la </a:t>
            </a:r>
            <a:r>
              <a:rPr lang="es-ES" dirty="0" err="1">
                <a:solidFill>
                  <a:srgbClr val="003333"/>
                </a:solidFill>
              </a:rPr>
              <a:t>blockchain</a:t>
            </a:r>
            <a:r>
              <a:rPr lang="es-ES" dirty="0">
                <a:solidFill>
                  <a:srgbClr val="003333"/>
                </a:solidFill>
              </a:rPr>
              <a:t> de Ethereum, basada en propiedades de tierras virtuales.	</a:t>
            </a:r>
          </a:p>
          <a:p>
            <a:pPr marL="514350" indent="-514350">
              <a:buAutoNum type="arabicPeriod"/>
            </a:pPr>
            <a:r>
              <a:rPr lang="es-ES" dirty="0">
                <a:solidFill>
                  <a:srgbClr val="003333"/>
                </a:solidFill>
              </a:rPr>
              <a:t>Propiedad de Activos: Los usuarios pueden comprar y poseer terrenos (LAND) como </a:t>
            </a:r>
            <a:r>
              <a:rPr lang="es-ES" dirty="0" err="1">
                <a:solidFill>
                  <a:srgbClr val="003333"/>
                </a:solidFill>
              </a:rPr>
              <a:t>NFTs</a:t>
            </a:r>
            <a:r>
              <a:rPr lang="es-ES" dirty="0">
                <a:solidFill>
                  <a:srgbClr val="003333"/>
                </a:solidFill>
              </a:rPr>
              <a:t>, lo que les da verdadera propiedad de activos digitales.	</a:t>
            </a:r>
          </a:p>
          <a:p>
            <a:pPr marL="514350" indent="-514350">
              <a:buAutoNum type="arabicPeriod"/>
            </a:pPr>
            <a:r>
              <a:rPr lang="es-ES" dirty="0">
                <a:solidFill>
                  <a:srgbClr val="003333"/>
                </a:solidFill>
              </a:rPr>
              <a:t>Moneda: Utiliza su propia criptomoneda, MANA, para transacciones dentro de la plataforma.		</a:t>
            </a:r>
          </a:p>
          <a:p>
            <a:pPr marL="514350" indent="-514350">
              <a:buAutoNum type="arabicPeriod"/>
            </a:pPr>
            <a:r>
              <a:rPr lang="es-ES" dirty="0">
                <a:solidFill>
                  <a:srgbClr val="003333"/>
                </a:solidFill>
              </a:rPr>
              <a:t>Descentralización: Al estar basada en </a:t>
            </a:r>
            <a:r>
              <a:rPr lang="es-ES" dirty="0" err="1">
                <a:solidFill>
                  <a:srgbClr val="003333"/>
                </a:solidFill>
              </a:rPr>
              <a:t>blockchain</a:t>
            </a:r>
            <a:r>
              <a:rPr lang="es-ES" dirty="0">
                <a:solidFill>
                  <a:srgbClr val="003333"/>
                </a:solidFill>
              </a:rPr>
              <a:t>, </a:t>
            </a:r>
            <a:r>
              <a:rPr lang="es-ES" dirty="0" err="1">
                <a:solidFill>
                  <a:srgbClr val="003333"/>
                </a:solidFill>
              </a:rPr>
              <a:t>Decentraland</a:t>
            </a:r>
            <a:r>
              <a:rPr lang="es-ES" dirty="0">
                <a:solidFill>
                  <a:srgbClr val="003333"/>
                </a:solidFill>
              </a:rPr>
              <a:t> está controlada por una organización autónoma descentralizada (DAO), permitiendo a los usuarios votar en decisiones importantes.</a:t>
            </a:r>
          </a:p>
          <a:p>
            <a:pPr marL="514350" indent="-514350">
              <a:buAutoNum type="arabicPeriod"/>
            </a:pPr>
            <a:r>
              <a:rPr lang="es-ES" dirty="0">
                <a:solidFill>
                  <a:srgbClr val="003333"/>
                </a:solidFill>
              </a:rPr>
              <a:t>Enfoque de Contenido: Enfocado en experiencias inmersivas de realidad virtual, a menudo orientadas a adultos e inversores en criptomonedas.</a:t>
            </a:r>
            <a:endParaRPr lang="es-EC" dirty="0">
              <a:solidFill>
                <a:srgbClr val="003333"/>
              </a:solidFill>
            </a:endParaRPr>
          </a:p>
        </p:txBody>
      </p:sp>
      <p:pic>
        <p:nvPicPr>
          <p:cNvPr id="5124" name="Picture 4" descr="Sitaav">
            <a:extLst>
              <a:ext uri="{FF2B5EF4-FFF2-40B4-BE49-F238E27FC236}">
                <a16:creationId xmlns:a16="http://schemas.microsoft.com/office/drawing/2014/main" id="{3BD17B62-7F20-4E9A-8334-85825F13322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9375" y="0"/>
            <a:ext cx="222885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53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E12730-16BC-4967-B4AA-5B56E0D5F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C" sz="3600" dirty="0">
                <a:solidFill>
                  <a:srgbClr val="996600"/>
                </a:solidFill>
              </a:rPr>
              <a:t>¿Qué es </a:t>
            </a:r>
            <a:r>
              <a:rPr lang="es-EC" sz="3600" dirty="0" err="1">
                <a:solidFill>
                  <a:srgbClr val="996600"/>
                </a:solidFill>
              </a:rPr>
              <a:t>Roblox</a:t>
            </a:r>
            <a:r>
              <a:rPr lang="es-EC" sz="3600" dirty="0">
                <a:solidFill>
                  <a:srgbClr val="996600"/>
                </a:solidFill>
              </a:rPr>
              <a:t>?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6A2E26-C29E-4A55-ACEE-51EF745AB0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s-ES" dirty="0" err="1">
                <a:solidFill>
                  <a:srgbClr val="663300"/>
                </a:solidFill>
              </a:rPr>
              <a:t>Roblox</a:t>
            </a:r>
            <a:r>
              <a:rPr lang="es-ES" dirty="0">
                <a:solidFill>
                  <a:srgbClr val="663300"/>
                </a:solidFill>
              </a:rPr>
              <a:t> es una plataforma de videojuegos y creación de juegos en línea muy popular entre niños y adolescentes.</a:t>
            </a:r>
          </a:p>
          <a:p>
            <a:endParaRPr lang="es-ES" dirty="0">
              <a:solidFill>
                <a:srgbClr val="663300"/>
              </a:solidFill>
            </a:endParaRPr>
          </a:p>
          <a:p>
            <a:r>
              <a:rPr lang="es-ES" dirty="0">
                <a:solidFill>
                  <a:srgbClr val="663300"/>
                </a:solidFill>
              </a:rPr>
              <a:t>Características principales de </a:t>
            </a:r>
            <a:r>
              <a:rPr lang="es-ES" dirty="0" err="1">
                <a:solidFill>
                  <a:srgbClr val="663300"/>
                </a:solidFill>
              </a:rPr>
              <a:t>Roblox</a:t>
            </a:r>
            <a:r>
              <a:rPr lang="es-ES" dirty="0">
                <a:solidFill>
                  <a:srgbClr val="663300"/>
                </a:solidFill>
              </a:rPr>
              <a:t>:</a:t>
            </a:r>
          </a:p>
          <a:p>
            <a:r>
              <a:rPr lang="es-ES" dirty="0">
                <a:solidFill>
                  <a:srgbClr val="663300"/>
                </a:solidFill>
              </a:rPr>
              <a:t>1. Creación de juegos con </a:t>
            </a:r>
            <a:r>
              <a:rPr lang="es-ES" dirty="0" err="1">
                <a:solidFill>
                  <a:srgbClr val="663300"/>
                </a:solidFill>
              </a:rPr>
              <a:t>Roblox</a:t>
            </a:r>
            <a:r>
              <a:rPr lang="es-ES" dirty="0">
                <a:solidFill>
                  <a:srgbClr val="663300"/>
                </a:solidFill>
              </a:rPr>
              <a:t> Studio y programación en </a:t>
            </a:r>
            <a:r>
              <a:rPr lang="es-ES" dirty="0" err="1">
                <a:solidFill>
                  <a:srgbClr val="663300"/>
                </a:solidFill>
              </a:rPr>
              <a:t>Lua</a:t>
            </a:r>
            <a:r>
              <a:rPr lang="es-ES" dirty="0">
                <a:solidFill>
                  <a:srgbClr val="663300"/>
                </a:solidFill>
              </a:rPr>
              <a:t>.</a:t>
            </a:r>
          </a:p>
          <a:p>
            <a:r>
              <a:rPr lang="es-ES" dirty="0">
                <a:solidFill>
                  <a:srgbClr val="663300"/>
                </a:solidFill>
              </a:rPr>
              <a:t>2. Gran variedad de juegos creados por la comunidad.</a:t>
            </a:r>
          </a:p>
          <a:p>
            <a:r>
              <a:rPr lang="es-ES" dirty="0">
                <a:solidFill>
                  <a:srgbClr val="663300"/>
                </a:solidFill>
              </a:rPr>
              <a:t>3. Moneda virtual </a:t>
            </a:r>
            <a:r>
              <a:rPr lang="es-ES" dirty="0" err="1">
                <a:solidFill>
                  <a:srgbClr val="663300"/>
                </a:solidFill>
              </a:rPr>
              <a:t>Robux</a:t>
            </a:r>
            <a:r>
              <a:rPr lang="es-ES" dirty="0">
                <a:solidFill>
                  <a:srgbClr val="663300"/>
                </a:solidFill>
              </a:rPr>
              <a:t> para transacciones y compras.</a:t>
            </a:r>
          </a:p>
          <a:p>
            <a:r>
              <a:rPr lang="es-ES" dirty="0">
                <a:solidFill>
                  <a:srgbClr val="663300"/>
                </a:solidFill>
              </a:rPr>
              <a:t>4. Socialización a través de chats y avatares personalizados.</a:t>
            </a:r>
          </a:p>
          <a:p>
            <a:r>
              <a:rPr lang="es-ES" dirty="0">
                <a:solidFill>
                  <a:srgbClr val="663300"/>
                </a:solidFill>
              </a:rPr>
              <a:t>5. Oportunidad de ganar dinero real mediante la economía de creadores.</a:t>
            </a:r>
            <a:endParaRPr lang="es-EC" dirty="0">
              <a:solidFill>
                <a:srgbClr val="663300"/>
              </a:solidFill>
            </a:endParaRPr>
          </a:p>
        </p:txBody>
      </p:sp>
      <p:pic>
        <p:nvPicPr>
          <p:cNvPr id="2050" name="Picture 2" descr="Catálogo - Roblox">
            <a:extLst>
              <a:ext uri="{FF2B5EF4-FFF2-40B4-BE49-F238E27FC236}">
                <a16:creationId xmlns:a16="http://schemas.microsoft.com/office/drawing/2014/main" id="{BFCDC13F-EBDF-484A-B480-E115047597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22060"/>
            <a:ext cx="4067330" cy="1803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974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E12730-16BC-4967-B4AA-5B56E0D5F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8800" b="1" dirty="0">
                <a:solidFill>
                  <a:srgbClr val="996600"/>
                </a:solidFill>
              </a:rPr>
              <a:t>D</a:t>
            </a:r>
            <a:r>
              <a:rPr lang="es-EC" sz="8800" b="1" dirty="0" err="1">
                <a:solidFill>
                  <a:srgbClr val="996600"/>
                </a:solidFill>
              </a:rPr>
              <a:t>iferencias</a:t>
            </a:r>
            <a:r>
              <a:rPr lang="es-EC" sz="8800" b="1" dirty="0">
                <a:solidFill>
                  <a:srgbClr val="996600"/>
                </a:solidFill>
              </a:rPr>
              <a:t> </a:t>
            </a:r>
            <a:r>
              <a:rPr lang="es-EC" sz="8800" b="1" dirty="0" err="1">
                <a:solidFill>
                  <a:srgbClr val="996600"/>
                </a:solidFill>
              </a:rPr>
              <a:t>Roblox</a:t>
            </a:r>
            <a:endParaRPr lang="es-EC" sz="8800" b="1" dirty="0">
              <a:solidFill>
                <a:srgbClr val="996600"/>
              </a:solidFill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6A2E26-C29E-4A55-ACEE-51EF745AB0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dirty="0">
                <a:solidFill>
                  <a:srgbClr val="663300"/>
                </a:solidFill>
              </a:rPr>
              <a:t>1.	Plataforma: Es una plataforma centralizada de creación de videojuegos, especialmente popular entre jóvenes y adolescentes.	</a:t>
            </a:r>
          </a:p>
          <a:p>
            <a:r>
              <a:rPr lang="es-ES" dirty="0">
                <a:solidFill>
                  <a:srgbClr val="663300"/>
                </a:solidFill>
              </a:rPr>
              <a:t>2.	Propiedad de Activos: Aunque los jugadores pueden crear y vender sus propios juegos y objetos, la propiedad real sigue estando bajo el control de </a:t>
            </a:r>
            <a:r>
              <a:rPr lang="es-ES" dirty="0" err="1">
                <a:solidFill>
                  <a:srgbClr val="663300"/>
                </a:solidFill>
              </a:rPr>
              <a:t>Roblox</a:t>
            </a:r>
            <a:r>
              <a:rPr lang="es-ES" dirty="0">
                <a:solidFill>
                  <a:srgbClr val="663300"/>
                </a:solidFill>
              </a:rPr>
              <a:t> </a:t>
            </a:r>
            <a:r>
              <a:rPr lang="es-ES" dirty="0" err="1">
                <a:solidFill>
                  <a:srgbClr val="663300"/>
                </a:solidFill>
              </a:rPr>
              <a:t>Corporation</a:t>
            </a:r>
            <a:r>
              <a:rPr lang="es-ES" dirty="0">
                <a:solidFill>
                  <a:srgbClr val="663300"/>
                </a:solidFill>
              </a:rPr>
              <a:t>.	</a:t>
            </a:r>
          </a:p>
          <a:p>
            <a:r>
              <a:rPr lang="es-ES" dirty="0">
                <a:solidFill>
                  <a:srgbClr val="663300"/>
                </a:solidFill>
              </a:rPr>
              <a:t>3.	Moneda: Usa </a:t>
            </a:r>
            <a:r>
              <a:rPr lang="es-ES" dirty="0" err="1">
                <a:solidFill>
                  <a:srgbClr val="663300"/>
                </a:solidFill>
              </a:rPr>
              <a:t>Robux</a:t>
            </a:r>
            <a:r>
              <a:rPr lang="es-ES" dirty="0">
                <a:solidFill>
                  <a:srgbClr val="663300"/>
                </a:solidFill>
              </a:rPr>
              <a:t> como su moneda virtual, que se puede comprar con dinero real y utilizar dentro de la plataforma.	</a:t>
            </a:r>
          </a:p>
          <a:p>
            <a:r>
              <a:rPr lang="es-ES" dirty="0">
                <a:solidFill>
                  <a:srgbClr val="663300"/>
                </a:solidFill>
              </a:rPr>
              <a:t>4.	Centralización: La plataforma es controlada por </a:t>
            </a:r>
            <a:r>
              <a:rPr lang="es-ES" dirty="0" err="1">
                <a:solidFill>
                  <a:srgbClr val="663300"/>
                </a:solidFill>
              </a:rPr>
              <a:t>Roblox</a:t>
            </a:r>
            <a:r>
              <a:rPr lang="es-ES" dirty="0">
                <a:solidFill>
                  <a:srgbClr val="663300"/>
                </a:solidFill>
              </a:rPr>
              <a:t> </a:t>
            </a:r>
            <a:r>
              <a:rPr lang="es-ES" dirty="0" err="1">
                <a:solidFill>
                  <a:srgbClr val="663300"/>
                </a:solidFill>
              </a:rPr>
              <a:t>Corporation</a:t>
            </a:r>
            <a:r>
              <a:rPr lang="es-ES" dirty="0">
                <a:solidFill>
                  <a:srgbClr val="663300"/>
                </a:solidFill>
              </a:rPr>
              <a:t>, con reglas y políticas centralizadas para el contenido y el comportamiento de los usuarios.	</a:t>
            </a:r>
          </a:p>
          <a:p>
            <a:r>
              <a:rPr lang="es-ES" dirty="0">
                <a:solidFill>
                  <a:srgbClr val="663300"/>
                </a:solidFill>
              </a:rPr>
              <a:t>5.	Enfoque de Contenido: Ofrece una variedad de juegos y experiencias, permitiendo a los usuarios explorar diferentes juegos creados por la comunidad sin necesidad de un entorno de realidad virtual.</a:t>
            </a:r>
            <a:endParaRPr lang="es-EC" dirty="0">
              <a:solidFill>
                <a:srgbClr val="663300"/>
              </a:solidFill>
            </a:endParaRPr>
          </a:p>
        </p:txBody>
      </p:sp>
      <p:pic>
        <p:nvPicPr>
          <p:cNvPr id="6146" name="Picture 2" descr="Sitaav">
            <a:extLst>
              <a:ext uri="{FF2B5EF4-FFF2-40B4-BE49-F238E27FC236}">
                <a16:creationId xmlns:a16="http://schemas.microsoft.com/office/drawing/2014/main" id="{4D5D7C4D-0CB7-4A19-9B3E-B3997973FD2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9375" y="14288"/>
            <a:ext cx="222885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907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6B909E-0A1A-4E66-BED1-CE9BC887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600">
                <a:solidFill>
                  <a:srgbClr val="660000"/>
                </a:solidFill>
              </a:rPr>
              <a:t>Ventajas y Desventajas de Roblox</a:t>
            </a:r>
            <a:endParaRPr lang="es-EC" sz="3600">
              <a:solidFill>
                <a:srgbClr val="660000"/>
              </a:solidFill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33101AE-5E5E-4F90-8656-9387518417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ES" dirty="0">
                <a:solidFill>
                  <a:srgbClr val="330000"/>
                </a:solidFill>
              </a:rPr>
              <a:t>Ventajas:</a:t>
            </a:r>
          </a:p>
          <a:p>
            <a:r>
              <a:rPr lang="es-ES" dirty="0">
                <a:solidFill>
                  <a:srgbClr val="330000"/>
                </a:solidFill>
              </a:rPr>
              <a:t>1. Plataforma accesible para aprender y desarrollar habilidades de programación y diseño.</a:t>
            </a:r>
          </a:p>
          <a:p>
            <a:r>
              <a:rPr lang="es-ES" dirty="0">
                <a:solidFill>
                  <a:srgbClr val="330000"/>
                </a:solidFill>
              </a:rPr>
              <a:t>2. Comunidad activa con gran variedad de juegos y experiencias sociales.</a:t>
            </a:r>
          </a:p>
          <a:p>
            <a:r>
              <a:rPr lang="es-ES" dirty="0">
                <a:solidFill>
                  <a:srgbClr val="330000"/>
                </a:solidFill>
              </a:rPr>
              <a:t>3. Oportunidades económicas para los creadores que pueden monetizar su contenido.</a:t>
            </a:r>
          </a:p>
          <a:p>
            <a:r>
              <a:rPr lang="es-ES" dirty="0">
                <a:solidFill>
                  <a:srgbClr val="330000"/>
                </a:solidFill>
              </a:rPr>
              <a:t>4. Espacio seguro y controlado para que los jóvenes exploren su creatividad.</a:t>
            </a:r>
          </a:p>
          <a:p>
            <a:endParaRPr lang="es-ES" dirty="0">
              <a:solidFill>
                <a:srgbClr val="330000"/>
              </a:solidFill>
            </a:endParaRPr>
          </a:p>
          <a:p>
            <a:r>
              <a:rPr lang="es-ES" dirty="0">
                <a:solidFill>
                  <a:srgbClr val="330000"/>
                </a:solidFill>
              </a:rPr>
              <a:t>Desventajas:</a:t>
            </a:r>
          </a:p>
          <a:p>
            <a:r>
              <a:rPr lang="es-ES" dirty="0">
                <a:solidFill>
                  <a:srgbClr val="330000"/>
                </a:solidFill>
              </a:rPr>
              <a:t>1. Algunas compras dentro de juegos pueden llevar a gastos inesperados para los jugadores.</a:t>
            </a:r>
          </a:p>
          <a:p>
            <a:r>
              <a:rPr lang="es-ES" dirty="0">
                <a:solidFill>
                  <a:srgbClr val="330000"/>
                </a:solidFill>
              </a:rPr>
              <a:t>2. Los padres deben supervisar la interacción social debido a riesgos de seguridad.</a:t>
            </a:r>
          </a:p>
          <a:p>
            <a:r>
              <a:rPr lang="es-ES" dirty="0">
                <a:solidFill>
                  <a:srgbClr val="330000"/>
                </a:solidFill>
              </a:rPr>
              <a:t>3. Competencia elevada, lo cual puede hacer difícil destacarse como creador.</a:t>
            </a:r>
          </a:p>
          <a:p>
            <a:r>
              <a:rPr lang="es-ES" dirty="0">
                <a:solidFill>
                  <a:srgbClr val="330000"/>
                </a:solidFill>
              </a:rPr>
              <a:t>4. Limitaciones en personalización avanzada comparado con otras plataformas de desarrollo.</a:t>
            </a:r>
            <a:endParaRPr lang="es-EC" dirty="0">
              <a:solidFill>
                <a:srgbClr val="330000"/>
              </a:solidFill>
            </a:endParaRPr>
          </a:p>
        </p:txBody>
      </p:sp>
      <p:pic>
        <p:nvPicPr>
          <p:cNvPr id="3074" name="Picture 2" descr="Roblox Marca Diseños de logotipos GIF animados">
            <a:extLst>
              <a:ext uri="{FF2B5EF4-FFF2-40B4-BE49-F238E27FC236}">
                <a16:creationId xmlns:a16="http://schemas.microsoft.com/office/drawing/2014/main" id="{AA2C74BB-7F1A-4F9B-88B1-C09ED8F66BD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012" y="-518098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7720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0F5EE8-3A27-476A-8431-483ADF6C93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sz="4400" dirty="0">
                <a:solidFill>
                  <a:srgbClr val="FFFFFF"/>
                </a:solidFill>
              </a:rPr>
              <a:t>G</a:t>
            </a:r>
            <a:r>
              <a:rPr lang="es-EC" sz="4400" dirty="0" err="1">
                <a:solidFill>
                  <a:srgbClr val="FFFFFF"/>
                </a:solidFill>
              </a:rPr>
              <a:t>racias</a:t>
            </a:r>
            <a:r>
              <a:rPr lang="es-EC" sz="4400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91528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692</Words>
  <Application>Microsoft Office PowerPoint</Application>
  <PresentationFormat>Panorámica</PresentationFormat>
  <Paragraphs>58</Paragraphs>
  <Slides>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Decentraland y Roblox</vt:lpstr>
      <vt:lpstr>¿Qué es Decentraland?</vt:lpstr>
      <vt:lpstr>Ventajas y Desventajas de Decentraland</vt:lpstr>
      <vt:lpstr>Diferencias Decentraland</vt:lpstr>
      <vt:lpstr>¿Qué es Roblox?</vt:lpstr>
      <vt:lpstr>Diferencias Roblox</vt:lpstr>
      <vt:lpstr>Ventajas y Desventajas de Roblox</vt:lpstr>
      <vt:lpstr>Gracias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Decentraland y Roblox</dc:title>
  <dc:creator>Invitado 01</dc:creator>
  <cp:lastModifiedBy>Invitado 01</cp:lastModifiedBy>
  <cp:revision>4</cp:revision>
  <dcterms:created xsi:type="dcterms:W3CDTF">2024-11-05T13:37:42Z</dcterms:created>
  <dcterms:modified xsi:type="dcterms:W3CDTF">2024-11-05T14:26:33Z</dcterms:modified>
</cp:coreProperties>
</file>

<file path=docProps/thumbnail.jpeg>
</file>